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57" r:id="rId2"/>
    <p:sldId id="271" r:id="rId3"/>
    <p:sldId id="272" r:id="rId4"/>
    <p:sldId id="273" r:id="rId5"/>
    <p:sldId id="274" r:id="rId6"/>
    <p:sldId id="275" r:id="rId7"/>
    <p:sldId id="279" r:id="rId8"/>
  </p:sldIdLst>
  <p:sldSz cx="12192000" cy="6858000"/>
  <p:notesSz cx="6858000" cy="9144000"/>
  <p:embeddedFontLst>
    <p:embeddedFont>
      <p:font typeface="等线" panose="02010600030101010101" pitchFamily="2" charset="-122"/>
      <p:regular r:id="rId10"/>
      <p:bold r:id="rId11"/>
    </p:embeddedFont>
    <p:embeddedFont>
      <p:font typeface="Calibri" panose="020F0502020204030204" pitchFamily="34" charset="0"/>
      <p:regular r:id="rId12"/>
      <p:bold r:id="rId13"/>
      <p:italic r:id="rId14"/>
      <p:boldItalic r:id="rId15"/>
    </p:embeddedFont>
    <p:embeddedFont>
      <p:font typeface="微软雅黑" panose="020B0503020204020204" pitchFamily="34" charset="-122"/>
      <p:regular r:id="rId16"/>
      <p:bold r:id="rId17"/>
    </p:embeddedFont>
    <p:embeddedFont>
      <p:font typeface="等线 Light" panose="02010600030101010101" pitchFamily="2" charset="-122"/>
      <p:regular r:id="rId1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839"/>
    <a:srgbClr val="1DAAB6"/>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3"/>
    <p:restoredTop sz="94727"/>
  </p:normalViewPr>
  <p:slideViewPr>
    <p:cSldViewPr snapToGrid="0">
      <p:cViewPr>
        <p:scale>
          <a:sx n="70" d="100"/>
          <a:sy n="70" d="100"/>
        </p:scale>
        <p:origin x="-2124" y="-918"/>
      </p:cViewPr>
      <p:guideLst>
        <p:guide orient="horz" pos="2125"/>
        <p:guide orient="horz" pos="4020"/>
        <p:guide pos="3841"/>
        <p:guide pos="65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1B061-4FA7-4979-B6DB-A38DDEFD285B}" type="datetimeFigureOut">
              <a:rPr lang="zh-CN" altLang="en-US" smtClean="0"/>
              <a:t>2023-03-14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AAC31-F60E-4861-B3C5-506AE74E12CE}" type="slidenum">
              <a:rPr lang="zh-CN" altLang="en-US" smtClean="0"/>
              <a:t>‹#›</a:t>
            </a:fld>
            <a:endParaRPr lang="zh-CN" altLang="en-US"/>
          </a:p>
        </p:txBody>
      </p:sp>
    </p:spTree>
    <p:extLst>
      <p:ext uri="{BB962C8B-B14F-4D97-AF65-F5344CB8AC3E}">
        <p14:creationId xmlns:p14="http://schemas.microsoft.com/office/powerpoint/2010/main" val="336908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172" y="-202676"/>
            <a:ext cx="15619877" cy="878878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172" y="-202676"/>
            <a:ext cx="15619877" cy="878878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4A6AA-5BCB-45F8-808A-2FF71622A2F6}" type="datetimeFigureOut">
              <a:rPr lang="zh-CN" altLang="en-US" smtClean="0"/>
              <a:t>2023-03-14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C9A8A-177F-4556-9B29-88015CB9A69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xml"/><Relationship Id="rId7"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7.xml"/><Relationship Id="rId7" Type="http://schemas.openxmlformats.org/officeDocument/2006/relationships/notesSlide" Target="../notesSlides/notesSlide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tags" Target="../tags/tag19.xml"/><Relationship Id="rId4"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tags" Target="../tags/tag23.xml"/></Relationships>
</file>

<file path=ppt/slides/_rels/slide6.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2"/>
            </p:custDataLst>
          </p:nvPr>
        </p:nvSpPr>
        <p:spPr>
          <a:xfrm>
            <a:off x="5450840" y="271780"/>
            <a:ext cx="2372995" cy="337185"/>
          </a:xfrm>
          <a:prstGeom prst="rect">
            <a:avLst/>
          </a:prstGeom>
          <a:noFill/>
        </p:spPr>
        <p:txBody>
          <a:bodyPr wrap="square" rtlCol="0">
            <a:spAutoFit/>
          </a:bodyPr>
          <a:lstStyle/>
          <a:p>
            <a:r>
              <a:rPr lang="zh-CN" altLang="en-US" sz="1600" spc="300" dirty="0">
                <a:latin typeface="Calibri" panose="020F0502020204030204" pitchFamily="34" charset="0"/>
                <a:ea typeface="微软雅黑" panose="020B0503020204020204" pitchFamily="34" charset="-122"/>
                <a:sym typeface="Calibri" panose="020F0502020204030204" pitchFamily="34" charset="0"/>
              </a:rPr>
              <a:t>现有软件系统模块</a:t>
            </a:r>
          </a:p>
        </p:txBody>
      </p:sp>
      <p:pic>
        <p:nvPicPr>
          <p:cNvPr id="2" name="图片 1"/>
          <p:cNvPicPr>
            <a:picLocks noChangeAspect="1"/>
          </p:cNvPicPr>
          <p:nvPr>
            <p:custDataLst>
              <p:tags r:id="rId3"/>
            </p:custDataLst>
          </p:nvPr>
        </p:nvPicPr>
        <p:blipFill>
          <a:blip r:embed="rId6"/>
          <a:stretch>
            <a:fillRect/>
          </a:stretch>
        </p:blipFill>
        <p:spPr>
          <a:xfrm>
            <a:off x="508635" y="819150"/>
            <a:ext cx="9955530" cy="7503160"/>
          </a:xfrm>
          <a:prstGeom prst="rect">
            <a:avLst/>
          </a:prstGeom>
        </p:spPr>
      </p:pic>
      <p:sp>
        <p:nvSpPr>
          <p:cNvPr id="3" name="文本框 2"/>
          <p:cNvSpPr txBox="1"/>
          <p:nvPr>
            <p:custDataLst>
              <p:tags r:id="rId4"/>
            </p:custDataLst>
          </p:nvPr>
        </p:nvSpPr>
        <p:spPr>
          <a:xfrm>
            <a:off x="10695305" y="819785"/>
            <a:ext cx="4344670" cy="5939155"/>
          </a:xfrm>
          <a:prstGeom prst="rect">
            <a:avLst/>
          </a:prstGeom>
          <a:noFill/>
        </p:spPr>
        <p:txBody>
          <a:bodyPr wrap="square" rtlCol="0">
            <a:spAutoFit/>
          </a:bodyPr>
          <a:lstStyle/>
          <a:p>
            <a:r>
              <a:rPr lang="zh-CN" altLang="en-US" sz="2000" b="1" spc="300" dirty="0">
                <a:latin typeface="Calibri" panose="020F0502020204030204" pitchFamily="34" charset="0"/>
                <a:ea typeface="微软雅黑" panose="020B0503020204020204" pitchFamily="34" charset="-122"/>
                <a:sym typeface="Calibri" panose="020F0502020204030204" pitchFamily="34" charset="0"/>
              </a:rPr>
              <a:t>系统设计存在问题：</a:t>
            </a:r>
          </a:p>
          <a:p>
            <a:endParaRPr lang="zh-CN" altLang="en-US" sz="2000" b="1" spc="300" dirty="0">
              <a:latin typeface="Calibri" panose="020F0502020204030204" pitchFamily="34" charset="0"/>
              <a:ea typeface="微软雅黑" panose="020B0503020204020204" pitchFamily="34" charset="-122"/>
              <a:sym typeface="Calibri" panose="020F0502020204030204" pitchFamily="34" charset="0"/>
            </a:endParaRPr>
          </a:p>
          <a:p>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1.</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多个系统的核心只针对通信控制进行了封装，共用性模块比较少</a:t>
            </a:r>
          </a:p>
          <a:p>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2.</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重用的通信模块结构比较混乱，针对协议包结构的定义就有三个相同名称的定义，并且有接口和类二种不同的类型定义</a:t>
            </a:r>
          </a:p>
          <a:p>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3.SDK</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对外提供了多个控制类，业务需要可能还需要另外再增加</a:t>
            </a:r>
          </a:p>
          <a:p>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4.</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对外的</a:t>
            </a:r>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SCQMissions</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类集成了多个协议类的定义，而不是根据需要定义</a:t>
            </a:r>
          </a:p>
          <a:p>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5.</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通信只支持串口通信，可扩展性比较差</a:t>
            </a:r>
          </a:p>
          <a:p>
            <a:r>
              <a:rPr lang="en-US" altLang="zh-CN"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6.</a:t>
            </a:r>
            <a:r>
              <a:rPr lang="zh-CN" altLang="en-US" sz="20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软件结构比较混乱，没有进行视图层，业务逻辑层这样层次分明的划分</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2"/>
            </p:custDataLst>
          </p:nvPr>
        </p:nvSpPr>
        <p:spPr>
          <a:xfrm>
            <a:off x="5450801" y="331808"/>
            <a:ext cx="3802380" cy="337185"/>
          </a:xfrm>
          <a:prstGeom prst="rect">
            <a:avLst/>
          </a:prstGeom>
          <a:noFill/>
        </p:spPr>
        <p:txBody>
          <a:bodyPr wrap="none" rtlCol="0">
            <a:spAutoFit/>
          </a:bodyPr>
          <a:lstStyle/>
          <a:p>
            <a:r>
              <a:rPr lang="zh-CN" altLang="en-US" sz="1600" spc="300" dirty="0">
                <a:latin typeface="Calibri" panose="020F0502020204030204" pitchFamily="34" charset="0"/>
                <a:ea typeface="微软雅黑" panose="020B0503020204020204" pitchFamily="34" charset="-122"/>
                <a:sym typeface="Calibri" panose="020F0502020204030204" pitchFamily="34" charset="0"/>
              </a:rPr>
              <a:t>对未来软件组系统结构的总体规划</a:t>
            </a:r>
          </a:p>
        </p:txBody>
      </p:sp>
      <p:pic>
        <p:nvPicPr>
          <p:cNvPr id="3" name="图片 2"/>
          <p:cNvPicPr>
            <a:picLocks noChangeAspect="1"/>
          </p:cNvPicPr>
          <p:nvPr>
            <p:custDataLst>
              <p:tags r:id="rId3"/>
            </p:custDataLst>
          </p:nvPr>
        </p:nvPicPr>
        <p:blipFill>
          <a:blip r:embed="rId6"/>
          <a:stretch>
            <a:fillRect/>
          </a:stretch>
        </p:blipFill>
        <p:spPr>
          <a:xfrm>
            <a:off x="559435" y="1247775"/>
            <a:ext cx="10758170" cy="7002145"/>
          </a:xfrm>
          <a:prstGeom prst="rect">
            <a:avLst/>
          </a:prstGeom>
        </p:spPr>
      </p:pic>
      <p:sp>
        <p:nvSpPr>
          <p:cNvPr id="4" name="文本框 3"/>
          <p:cNvSpPr txBox="1"/>
          <p:nvPr>
            <p:custDataLst>
              <p:tags r:id="rId4"/>
            </p:custDataLst>
          </p:nvPr>
        </p:nvSpPr>
        <p:spPr>
          <a:xfrm>
            <a:off x="11470640" y="1567815"/>
            <a:ext cx="3650615" cy="6800850"/>
          </a:xfrm>
          <a:prstGeom prst="rect">
            <a:avLst/>
          </a:prstGeom>
          <a:noFill/>
        </p:spPr>
        <p:txBody>
          <a:bodyPr wrap="square" rtlCol="0">
            <a:spAutoFit/>
          </a:bodyPr>
          <a:lstStyle/>
          <a:p>
            <a:r>
              <a:rPr lang="zh-CN" altLang="en-US" sz="2000" b="1" spc="300" dirty="0">
                <a:latin typeface="Calibri" panose="020F0502020204030204" pitchFamily="34" charset="0"/>
                <a:ea typeface="微软雅黑" panose="020B0503020204020204" pitchFamily="34" charset="-122"/>
                <a:sym typeface="Calibri" panose="020F0502020204030204" pitchFamily="34" charset="0"/>
              </a:rPr>
              <a:t>分成二部分：</a:t>
            </a:r>
          </a:p>
          <a:p>
            <a:endParaRPr lang="en-US" altLang="zh-CN" sz="1600" spc="300" dirty="0">
              <a:latin typeface="Calibri" panose="020F0502020204030204" pitchFamily="34" charset="0"/>
              <a:ea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一、内部结构</a:t>
            </a:r>
          </a:p>
          <a:p>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1.</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分成常见的三层结构，界面</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UI</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展示，业务逻辑集成，底层</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SDK</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及数据持久化的数据模型层</a:t>
            </a:r>
          </a:p>
          <a:p>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2.</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界面层可以使用</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WPF</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或者</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WinForm</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或者以</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Web</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页面展示管理</a:t>
            </a:r>
          </a:p>
          <a:p>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3.</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业务逻辑层封装</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BLL</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模块，需要使用</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WPF</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时，</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VM</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层对</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BLL</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模块封装下</a:t>
            </a:r>
          </a:p>
          <a:p>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4.</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数据模型层集成设备控制</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SDK</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提供数据和控制以及数据保存获取</a:t>
            </a: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二、对外服务</a:t>
            </a:r>
          </a:p>
          <a:p>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1.SDK</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封装成</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DLL</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供第三方对接直接调用，或者其它厂测软件调用</a:t>
            </a:r>
          </a:p>
          <a:p>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2.</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提供对外控制服务，包括提供</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MQTT</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通信或者</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TCP</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类的通信接口</a:t>
            </a:r>
          </a:p>
          <a:p>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3.</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提供的对外服务不仅可以成为我们的</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APP</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小程序的数据层或者为部署在阿里云平台的服务提供硬件控制服务</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2"/>
            </p:custDataLst>
          </p:nvPr>
        </p:nvSpPr>
        <p:spPr>
          <a:xfrm>
            <a:off x="5450801" y="331808"/>
            <a:ext cx="1630680" cy="337185"/>
          </a:xfrm>
          <a:prstGeom prst="rect">
            <a:avLst/>
          </a:prstGeom>
          <a:noFill/>
        </p:spPr>
        <p:txBody>
          <a:bodyPr wrap="none" rtlCol="0">
            <a:spAutoFit/>
          </a:bodyPr>
          <a:lstStyle/>
          <a:p>
            <a:r>
              <a:rPr lang="zh-CN" altLang="en-US" sz="1600" spc="300" dirty="0">
                <a:latin typeface="Calibri" panose="020F0502020204030204" pitchFamily="34" charset="0"/>
                <a:ea typeface="微软雅黑" panose="020B0503020204020204" pitchFamily="34" charset="-122"/>
                <a:sym typeface="Calibri" panose="020F0502020204030204" pitchFamily="34" charset="0"/>
              </a:rPr>
              <a:t>设备模块设计</a:t>
            </a:r>
          </a:p>
        </p:txBody>
      </p:sp>
      <p:pic>
        <p:nvPicPr>
          <p:cNvPr id="2" name="图片 1"/>
          <p:cNvPicPr>
            <a:picLocks noChangeAspect="1"/>
          </p:cNvPicPr>
          <p:nvPr>
            <p:custDataLst>
              <p:tags r:id="rId3"/>
            </p:custDataLst>
          </p:nvPr>
        </p:nvPicPr>
        <p:blipFill>
          <a:blip r:embed="rId8"/>
          <a:stretch>
            <a:fillRect/>
          </a:stretch>
        </p:blipFill>
        <p:spPr>
          <a:xfrm>
            <a:off x="234315" y="734060"/>
            <a:ext cx="11729085" cy="4505325"/>
          </a:xfrm>
          <a:prstGeom prst="rect">
            <a:avLst/>
          </a:prstGeom>
        </p:spPr>
      </p:pic>
      <p:sp>
        <p:nvSpPr>
          <p:cNvPr id="4" name="文本框 3"/>
          <p:cNvSpPr txBox="1"/>
          <p:nvPr>
            <p:custDataLst>
              <p:tags r:id="rId4"/>
            </p:custDataLst>
          </p:nvPr>
        </p:nvSpPr>
        <p:spPr>
          <a:xfrm>
            <a:off x="9364980" y="5968365"/>
            <a:ext cx="5634990" cy="1568450"/>
          </a:xfrm>
          <a:prstGeom prst="rect">
            <a:avLst/>
          </a:prstGeom>
          <a:noFill/>
        </p:spPr>
        <p:txBody>
          <a:bodyPr wrap="square" rtlCol="0">
            <a:spAutoFit/>
          </a:bodyPr>
          <a:lstStyle/>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如左图所示：设备端把数据打包成产品，使用协议包装合进行打包包装，然后邮寄出去，不管使用航空运输</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(4G)</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还是铁路运输</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(TCP)</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，还是汽车运输</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串口</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，收到货后，验证货物是否完整，打开协议这个包装，取出数据产品</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pic>
        <p:nvPicPr>
          <p:cNvPr id="3" name="图片 2"/>
          <p:cNvPicPr>
            <a:picLocks noChangeAspect="1"/>
          </p:cNvPicPr>
          <p:nvPr>
            <p:custDataLst>
              <p:tags r:id="rId5"/>
            </p:custDataLst>
          </p:nvPr>
        </p:nvPicPr>
        <p:blipFill>
          <a:blip r:embed="rId9"/>
          <a:stretch>
            <a:fillRect/>
          </a:stretch>
        </p:blipFill>
        <p:spPr>
          <a:xfrm>
            <a:off x="1782445" y="5226050"/>
            <a:ext cx="7324725" cy="3257550"/>
          </a:xfrm>
          <a:prstGeom prst="rect">
            <a:avLst/>
          </a:prstGeom>
        </p:spPr>
      </p:pic>
      <p:sp>
        <p:nvSpPr>
          <p:cNvPr id="5" name="文本框 4"/>
          <p:cNvSpPr txBox="1"/>
          <p:nvPr>
            <p:custDataLst>
              <p:tags r:id="rId6"/>
            </p:custDataLst>
          </p:nvPr>
        </p:nvSpPr>
        <p:spPr>
          <a:xfrm>
            <a:off x="12130405" y="788035"/>
            <a:ext cx="3089910" cy="4338320"/>
          </a:xfrm>
          <a:prstGeom prst="rect">
            <a:avLst/>
          </a:prstGeom>
          <a:noFill/>
        </p:spPr>
        <p:txBody>
          <a:bodyPr wrap="square" rtlCol="0">
            <a:spAutoFit/>
          </a:bodyPr>
          <a:lstStyle/>
          <a:p>
            <a:r>
              <a:rPr lang="zh-CN" altLang="en-US" sz="2000" b="1" spc="300" dirty="0">
                <a:latin typeface="Calibri" panose="020F0502020204030204" pitchFamily="34" charset="0"/>
                <a:ea typeface="微软雅黑" panose="020B0503020204020204" pitchFamily="34" charset="-122"/>
                <a:sym typeface="Calibri" panose="020F0502020204030204" pitchFamily="34" charset="0"/>
              </a:rPr>
              <a:t>设备模块分成三部分：</a:t>
            </a:r>
          </a:p>
          <a:p>
            <a:endParaRPr lang="en-US" altLang="zh-CN" sz="1600" spc="300" dirty="0">
              <a:latin typeface="Calibri" panose="020F0502020204030204" pitchFamily="34" charset="0"/>
              <a:ea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一、通信接口模块</a:t>
            </a: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此模块主要负责设备与</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PC</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或者服务端的通信</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二、协议解析装箱模块</a:t>
            </a: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此模块专门处理收到的数据的协议解析校验拆包和数据的装包</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三、设备模块</a:t>
            </a: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设备模块是对业务数据进行处理形成协议打包的数据，对上传上来的数据进行解析到业务数据模型上去</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8"/>
          <a:stretch>
            <a:fillRect/>
          </a:stretch>
        </p:blipFill>
        <p:spPr>
          <a:xfrm>
            <a:off x="559435" y="798195"/>
            <a:ext cx="10440670" cy="6699250"/>
          </a:xfrm>
          <a:prstGeom prst="rect">
            <a:avLst/>
          </a:prstGeom>
        </p:spPr>
      </p:pic>
      <p:sp>
        <p:nvSpPr>
          <p:cNvPr id="4" name="文本框 3"/>
          <p:cNvSpPr txBox="1"/>
          <p:nvPr>
            <p:custDataLst>
              <p:tags r:id="rId3"/>
            </p:custDataLst>
          </p:nvPr>
        </p:nvSpPr>
        <p:spPr>
          <a:xfrm>
            <a:off x="11199495" y="678180"/>
            <a:ext cx="3906520" cy="4338320"/>
          </a:xfrm>
          <a:prstGeom prst="rect">
            <a:avLst/>
          </a:prstGeom>
          <a:noFill/>
        </p:spPr>
        <p:txBody>
          <a:bodyPr wrap="square" rtlCol="0">
            <a:spAutoFit/>
          </a:bodyPr>
          <a:lstStyle/>
          <a:p>
            <a:r>
              <a:rPr lang="zh-CN" altLang="en-US" sz="2000" b="1" spc="300" dirty="0">
                <a:latin typeface="Calibri" panose="020F0502020204030204" pitchFamily="34" charset="0"/>
                <a:ea typeface="微软雅黑" panose="020B0503020204020204" pitchFamily="34" charset="-122"/>
                <a:sym typeface="Calibri" panose="020F0502020204030204" pitchFamily="34" charset="0"/>
              </a:rPr>
              <a:t>设备对象的管理：</a:t>
            </a:r>
          </a:p>
          <a:p>
            <a:endParaRPr lang="en-US" altLang="zh-CN" sz="1600" spc="300" dirty="0">
              <a:latin typeface="Calibri" panose="020F0502020204030204" pitchFamily="34" charset="0"/>
              <a:ea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一、设备管理类</a:t>
            </a: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把实际使用的设备虚拟构造成对象，设备可以动态增加和删除，以及统一操作控制</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二、通信接口对象管理类</a:t>
            </a: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主要可以动态管理对外通信接口，支持设备与接口的绑定，支持设备对象的数据接收和发送</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三、</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SDK</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与接口服务模块</a:t>
            </a:r>
          </a:p>
          <a:p>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SDK</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是封装设备管理类和通信接口管理类以及集成设备基础操作业务逻辑</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3" name="文本框 2"/>
          <p:cNvSpPr txBox="1"/>
          <p:nvPr>
            <p:custDataLst>
              <p:tags r:id="rId4"/>
            </p:custDataLst>
          </p:nvPr>
        </p:nvSpPr>
        <p:spPr>
          <a:xfrm>
            <a:off x="5450801" y="331808"/>
            <a:ext cx="1871980" cy="337185"/>
          </a:xfrm>
          <a:prstGeom prst="rect">
            <a:avLst/>
          </a:prstGeom>
          <a:noFill/>
        </p:spPr>
        <p:txBody>
          <a:bodyPr wrap="none" rtlCol="0">
            <a:spAutoFit/>
          </a:bodyPr>
          <a:lstStyle/>
          <a:p>
            <a:r>
              <a:rPr lang="zh-CN" altLang="en-US" sz="1600" spc="300" dirty="0">
                <a:latin typeface="Calibri" panose="020F0502020204030204" pitchFamily="34" charset="0"/>
                <a:ea typeface="微软雅黑" panose="020B0503020204020204" pitchFamily="34" charset="-122"/>
                <a:sym typeface="Calibri" panose="020F0502020204030204" pitchFamily="34" charset="0"/>
              </a:rPr>
              <a:t>设备对象的管理</a:t>
            </a:r>
          </a:p>
        </p:txBody>
      </p:sp>
      <p:sp>
        <p:nvSpPr>
          <p:cNvPr id="5" name="文本框 4"/>
          <p:cNvSpPr txBox="1"/>
          <p:nvPr>
            <p:custDataLst>
              <p:tags r:id="rId5"/>
            </p:custDataLst>
          </p:nvPr>
        </p:nvSpPr>
        <p:spPr>
          <a:xfrm>
            <a:off x="9503410" y="5267960"/>
            <a:ext cx="5715000" cy="1322070"/>
          </a:xfrm>
          <a:prstGeom prst="rect">
            <a:avLst/>
          </a:prstGeom>
          <a:noFill/>
        </p:spPr>
        <p:txBody>
          <a:bodyPr wrap="square" rtlCol="0">
            <a:spAutoFit/>
          </a:bodyPr>
          <a:lstStyle/>
          <a:p>
            <a:r>
              <a:rPr lang="en-US" altLang="zh-CN" sz="1600" spc="300" dirty="0">
                <a:latin typeface="Calibri" panose="020F0502020204030204" pitchFamily="34" charset="0"/>
                <a:ea typeface="微软雅黑" panose="020B0503020204020204" pitchFamily="34" charset="-122"/>
                <a:sym typeface="Calibri" panose="020F0502020204030204" pitchFamily="34" charset="0"/>
              </a:rPr>
              <a:t>    </a:t>
            </a:r>
            <a:r>
              <a:rPr lang="zh-CN" altLang="en-US" sz="1600" spc="300" dirty="0">
                <a:latin typeface="Calibri" panose="020F0502020204030204" pitchFamily="34" charset="0"/>
                <a:ea typeface="微软雅黑" panose="020B0503020204020204" pitchFamily="34" charset="-122"/>
                <a:sym typeface="Calibri" panose="020F0502020204030204" pitchFamily="34" charset="0"/>
              </a:rPr>
              <a:t>此设计为单台</a:t>
            </a:r>
            <a:r>
              <a:rPr lang="en-US" altLang="zh-CN" sz="1600" spc="300" dirty="0">
                <a:latin typeface="Calibri" panose="020F0502020204030204" pitchFamily="34" charset="0"/>
                <a:ea typeface="微软雅黑" panose="020B0503020204020204" pitchFamily="34" charset="-122"/>
                <a:sym typeface="Calibri" panose="020F0502020204030204" pitchFamily="34" charset="0"/>
              </a:rPr>
              <a:t>PC</a:t>
            </a:r>
            <a:r>
              <a:rPr lang="zh-CN" altLang="en-US" sz="1600" spc="300" dirty="0">
                <a:latin typeface="Calibri" panose="020F0502020204030204" pitchFamily="34" charset="0"/>
                <a:ea typeface="微软雅黑" panose="020B0503020204020204" pitchFamily="34" charset="-122"/>
                <a:sym typeface="Calibri" panose="020F0502020204030204" pitchFamily="34" charset="0"/>
              </a:rPr>
              <a:t>类设备服务，目标支持不超过</a:t>
            </a:r>
            <a:r>
              <a:rPr lang="en-US" altLang="zh-CN" sz="1600" spc="300" dirty="0">
                <a:latin typeface="Calibri" panose="020F0502020204030204" pitchFamily="34" charset="0"/>
                <a:ea typeface="微软雅黑" panose="020B0503020204020204" pitchFamily="34" charset="-122"/>
                <a:sym typeface="Calibri" panose="020F0502020204030204" pitchFamily="34" charset="0"/>
              </a:rPr>
              <a:t>1000</a:t>
            </a:r>
            <a:r>
              <a:rPr lang="zh-CN" altLang="en-US" sz="1600" spc="300" dirty="0">
                <a:latin typeface="Calibri" panose="020F0502020204030204" pitchFamily="34" charset="0"/>
                <a:ea typeface="微软雅黑" panose="020B0503020204020204" pitchFamily="34" charset="-122"/>
                <a:sym typeface="Calibri" panose="020F0502020204030204" pitchFamily="34" charset="0"/>
              </a:rPr>
              <a:t>台终端</a:t>
            </a:r>
            <a:r>
              <a:rPr lang="en-US" altLang="zh-CN" sz="1600" spc="300" dirty="0">
                <a:latin typeface="Calibri" panose="020F0502020204030204" pitchFamily="34" charset="0"/>
                <a:ea typeface="微软雅黑" panose="020B0503020204020204" pitchFamily="34" charset="-122"/>
                <a:sym typeface="Calibri" panose="020F0502020204030204" pitchFamily="34" charset="0"/>
              </a:rPr>
              <a:t>(</a:t>
            </a:r>
            <a:r>
              <a:rPr lang="zh-CN" altLang="en-US" sz="1600" spc="300" dirty="0">
                <a:latin typeface="Calibri" panose="020F0502020204030204" pitchFamily="34" charset="0"/>
                <a:ea typeface="微软雅黑" panose="020B0503020204020204" pitchFamily="34" charset="-122"/>
                <a:sym typeface="Calibri" panose="020F0502020204030204" pitchFamily="34" charset="0"/>
              </a:rPr>
              <a:t>需要验证终端通信能力和服务承载压力</a:t>
            </a:r>
            <a:r>
              <a:rPr lang="en-US" altLang="zh-CN" sz="1600" spc="300" dirty="0">
                <a:latin typeface="Calibri" panose="020F0502020204030204" pitchFamily="34" charset="0"/>
                <a:ea typeface="微软雅黑" panose="020B0503020204020204" pitchFamily="34" charset="-122"/>
                <a:sym typeface="Calibri" panose="020F0502020204030204" pitchFamily="34" charset="0"/>
              </a:rPr>
              <a:t>)</a:t>
            </a:r>
            <a:r>
              <a:rPr lang="zh-CN" altLang="en-US" sz="1600" spc="300" dirty="0">
                <a:latin typeface="Calibri" panose="020F0502020204030204" pitchFamily="34" charset="0"/>
                <a:ea typeface="微软雅黑" panose="020B0503020204020204" pitchFamily="34" charset="-122"/>
                <a:sym typeface="Calibri" panose="020F0502020204030204" pitchFamily="34" charset="0"/>
              </a:rPr>
              <a:t>，扩展时只需要增加</a:t>
            </a:r>
            <a:r>
              <a:rPr lang="en-US" altLang="zh-CN" sz="1600" spc="300" dirty="0">
                <a:latin typeface="Calibri" panose="020F0502020204030204" pitchFamily="34" charset="0"/>
                <a:ea typeface="微软雅黑" panose="020B0503020204020204" pitchFamily="34" charset="-122"/>
                <a:sym typeface="Calibri" panose="020F0502020204030204" pitchFamily="34" charset="0"/>
              </a:rPr>
              <a:t>PC</a:t>
            </a:r>
            <a:r>
              <a:rPr lang="zh-CN" altLang="en-US" sz="1600" spc="300" dirty="0">
                <a:latin typeface="Calibri" panose="020F0502020204030204" pitchFamily="34" charset="0"/>
                <a:ea typeface="微软雅黑" panose="020B0503020204020204" pitchFamily="34" charset="-122"/>
                <a:sym typeface="Calibri" panose="020F0502020204030204" pitchFamily="34" charset="0"/>
              </a:rPr>
              <a:t>类设备服务，组成更大的网络就可以，这种结构比较方便扩展。</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6"/>
          <a:stretch>
            <a:fillRect/>
          </a:stretch>
        </p:blipFill>
        <p:spPr>
          <a:xfrm>
            <a:off x="581025" y="911225"/>
            <a:ext cx="9420225" cy="4972050"/>
          </a:xfrm>
          <a:prstGeom prst="rect">
            <a:avLst/>
          </a:prstGeom>
        </p:spPr>
      </p:pic>
      <p:sp>
        <p:nvSpPr>
          <p:cNvPr id="3" name="文本框 2"/>
          <p:cNvSpPr txBox="1"/>
          <p:nvPr>
            <p:custDataLst>
              <p:tags r:id="rId3"/>
            </p:custDataLst>
          </p:nvPr>
        </p:nvSpPr>
        <p:spPr>
          <a:xfrm>
            <a:off x="5450801" y="331808"/>
            <a:ext cx="1871980" cy="337185"/>
          </a:xfrm>
          <a:prstGeom prst="rect">
            <a:avLst/>
          </a:prstGeom>
          <a:noFill/>
        </p:spPr>
        <p:txBody>
          <a:bodyPr wrap="none" rtlCol="0">
            <a:spAutoFit/>
          </a:bodyPr>
          <a:lstStyle/>
          <a:p>
            <a:r>
              <a:rPr lang="zh-CN" altLang="en-US" sz="1600" spc="300" dirty="0">
                <a:latin typeface="Calibri" panose="020F0502020204030204" pitchFamily="34" charset="0"/>
                <a:ea typeface="微软雅黑" panose="020B0503020204020204" pitchFamily="34" charset="-122"/>
                <a:sym typeface="Calibri" panose="020F0502020204030204" pitchFamily="34" charset="0"/>
              </a:rPr>
              <a:t>大规模集成需求</a:t>
            </a:r>
          </a:p>
        </p:txBody>
      </p:sp>
      <p:sp>
        <p:nvSpPr>
          <p:cNvPr id="4" name="文本框 3"/>
          <p:cNvSpPr txBox="1"/>
          <p:nvPr>
            <p:custDataLst>
              <p:tags r:id="rId4"/>
            </p:custDataLst>
          </p:nvPr>
        </p:nvSpPr>
        <p:spPr>
          <a:xfrm>
            <a:off x="10478770" y="850900"/>
            <a:ext cx="4535805" cy="2122805"/>
          </a:xfrm>
          <a:prstGeom prst="rect">
            <a:avLst/>
          </a:prstGeom>
          <a:noFill/>
        </p:spPr>
        <p:txBody>
          <a:bodyPr wrap="square" rtlCol="0">
            <a:spAutoFit/>
          </a:bodyPr>
          <a:lstStyle/>
          <a:p>
            <a:r>
              <a:rPr lang="zh-CN" altLang="en-US" sz="2000" b="1" spc="300" dirty="0">
                <a:latin typeface="Calibri" panose="020F0502020204030204" pitchFamily="34" charset="0"/>
                <a:ea typeface="微软雅黑" panose="020B0503020204020204" pitchFamily="34" charset="-122"/>
                <a:sym typeface="Calibri" panose="020F0502020204030204" pitchFamily="34" charset="0"/>
              </a:rPr>
              <a:t>业务快速扩张与规模化接入需求：</a:t>
            </a:r>
          </a:p>
          <a:p>
            <a:endParaRPr lang="en-US" altLang="zh-CN" sz="1600" spc="300" dirty="0">
              <a:latin typeface="Calibri" panose="020F0502020204030204" pitchFamily="34" charset="0"/>
              <a:ea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随着公司业务增长，设备接入量倍数增长，应对这种需求可以直接上云，部署分布式服务，每个</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SDK</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服务点集成作为一个网络接入层，直接连接设备，操作控制设备。</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5450801" y="331808"/>
            <a:ext cx="2595880" cy="337185"/>
          </a:xfrm>
          <a:prstGeom prst="rect">
            <a:avLst/>
          </a:prstGeom>
          <a:noFill/>
        </p:spPr>
        <p:txBody>
          <a:bodyPr wrap="none" rtlCol="0">
            <a:spAutoFit/>
          </a:bodyPr>
          <a:lstStyle/>
          <a:p>
            <a:r>
              <a:rPr lang="zh-CN" altLang="en-US" sz="1600" spc="300" dirty="0">
                <a:latin typeface="Calibri" panose="020F0502020204030204" pitchFamily="34" charset="0"/>
                <a:ea typeface="微软雅黑" panose="020B0503020204020204" pitchFamily="34" charset="-122"/>
                <a:sym typeface="Calibri" panose="020F0502020204030204" pitchFamily="34" charset="0"/>
              </a:rPr>
              <a:t>其它小型项目需求应用</a:t>
            </a:r>
          </a:p>
        </p:txBody>
      </p:sp>
      <p:pic>
        <p:nvPicPr>
          <p:cNvPr id="4" name="图片 3"/>
          <p:cNvPicPr>
            <a:picLocks noChangeAspect="1"/>
          </p:cNvPicPr>
          <p:nvPr>
            <p:custDataLst>
              <p:tags r:id="rId3"/>
            </p:custDataLst>
          </p:nvPr>
        </p:nvPicPr>
        <p:blipFill>
          <a:blip r:embed="rId6"/>
          <a:stretch>
            <a:fillRect/>
          </a:stretch>
        </p:blipFill>
        <p:spPr>
          <a:xfrm>
            <a:off x="379095" y="974725"/>
            <a:ext cx="9372600" cy="6534150"/>
          </a:xfrm>
          <a:prstGeom prst="rect">
            <a:avLst/>
          </a:prstGeom>
        </p:spPr>
      </p:pic>
      <p:sp>
        <p:nvSpPr>
          <p:cNvPr id="6" name="文本框 5"/>
          <p:cNvSpPr txBox="1"/>
          <p:nvPr>
            <p:custDataLst>
              <p:tags r:id="rId4"/>
            </p:custDataLst>
          </p:nvPr>
        </p:nvSpPr>
        <p:spPr>
          <a:xfrm>
            <a:off x="10076815" y="678180"/>
            <a:ext cx="4912360" cy="3507740"/>
          </a:xfrm>
          <a:prstGeom prst="rect">
            <a:avLst/>
          </a:prstGeom>
          <a:noFill/>
        </p:spPr>
        <p:txBody>
          <a:bodyPr wrap="square" rtlCol="0">
            <a:spAutoFit/>
          </a:bodyPr>
          <a:lstStyle/>
          <a:p>
            <a:r>
              <a:rPr lang="zh-CN" altLang="en-US" sz="1400" b="1" spc="300" dirty="0">
                <a:latin typeface="Calibri" panose="020F0502020204030204" pitchFamily="34" charset="0"/>
                <a:ea typeface="微软雅黑" panose="020B0503020204020204" pitchFamily="34" charset="-122"/>
                <a:sym typeface="Calibri" panose="020F0502020204030204" pitchFamily="34" charset="0"/>
              </a:rPr>
              <a:t>小项目需求支持：</a:t>
            </a:r>
          </a:p>
          <a:p>
            <a:endParaRPr lang="en-US" altLang="zh-CN" sz="1600" spc="300" dirty="0">
              <a:latin typeface="Calibri" panose="020F0502020204030204" pitchFamily="34" charset="0"/>
              <a:ea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一、本地单个设备控制的使用</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SDK</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加上业务逻辑及界面展示层直接构成，如教育点读机，厂测程序等</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二、微信小程序端根据需求，调用云服务或者通过</a:t>
            </a:r>
            <a:r>
              <a:rPr lang="en-US" altLang="zh-CN"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MQTT</a:t>
            </a:r>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直接控制设备</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r>
              <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三、对于一些设备处理数据比较困难的设备数据需要上传到平台的，后端服务提供解析代转发服务，云服务收集设备日志警报或者统计数据服务等</a:t>
            </a:r>
          </a:p>
          <a:p>
            <a:endParaRPr lang="zh-CN" altLang="en-US" sz="16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6618605" y="3214370"/>
            <a:ext cx="3963670" cy="1198880"/>
          </a:xfrm>
          <a:prstGeom prst="rect">
            <a:avLst/>
          </a:prstGeom>
          <a:noFill/>
        </p:spPr>
        <p:txBody>
          <a:bodyPr wrap="square" rtlCol="0">
            <a:spAutoFit/>
          </a:bodyPr>
          <a:lstStyle/>
          <a:p>
            <a:r>
              <a:rPr lang="zh-CN" altLang="en-US" sz="7200" spc="300"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谢谢！</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150995201"/>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150995217"/>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150995218"/>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150995219"/>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26.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27.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28.xml><?xml version="1.0" encoding="utf-8"?>
<p:tagLst xmlns:a="http://schemas.openxmlformats.org/drawingml/2006/main" xmlns:r="http://schemas.openxmlformats.org/officeDocument/2006/relationships" xmlns:p="http://schemas.openxmlformats.org/presentationml/2006/main">
  <p:tag name="KSO_WM_FULL_TEXT_BEAUTIFY_COPY_ID" val="150995223"/>
</p:tagLst>
</file>

<file path=ppt/tags/tag29.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150995215"/>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1509952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1177</Words>
  <Application>Microsoft Office PowerPoint</Application>
  <PresentationFormat>自定义</PresentationFormat>
  <Paragraphs>58</Paragraphs>
  <Slides>7</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vt:i4>
      </vt:variant>
    </vt:vector>
  </HeadingPairs>
  <TitlesOfParts>
    <vt:vector size="14" baseType="lpstr">
      <vt:lpstr>Arial</vt:lpstr>
      <vt:lpstr>宋体</vt:lpstr>
      <vt:lpstr>等线</vt:lpstr>
      <vt:lpstr>Calibri</vt:lpstr>
      <vt:lpstr>微软雅黑</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汪 国</dc:creator>
  <cp:lastModifiedBy>xb21cn</cp:lastModifiedBy>
  <cp:revision>159</cp:revision>
  <dcterms:created xsi:type="dcterms:W3CDTF">2019-11-12T02:23:00Z</dcterms:created>
  <dcterms:modified xsi:type="dcterms:W3CDTF">2023-03-14T09:15:56Z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